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8" r:id="rId4"/>
    <p:sldId id="260" r:id="rId5"/>
    <p:sldId id="278" r:id="rId6"/>
    <p:sldId id="262" r:id="rId7"/>
    <p:sldId id="279" r:id="rId8"/>
    <p:sldId id="261" r:id="rId9"/>
    <p:sldId id="263" r:id="rId10"/>
    <p:sldId id="264" r:id="rId11"/>
    <p:sldId id="265" r:id="rId12"/>
    <p:sldId id="266" r:id="rId13"/>
    <p:sldId id="267" r:id="rId14"/>
    <p:sldId id="268" r:id="rId15"/>
    <p:sldId id="269" r:id="rId16"/>
    <p:sldId id="270" r:id="rId17"/>
    <p:sldId id="271" r:id="rId18"/>
    <p:sldId id="275" r:id="rId19"/>
    <p:sldId id="272" r:id="rId20"/>
    <p:sldId id="273" r:id="rId21"/>
    <p:sldId id="274" r:id="rId22"/>
    <p:sldId id="276" r:id="rId23"/>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679" autoAdjust="0"/>
    <p:restoredTop sz="94660"/>
  </p:normalViewPr>
  <p:slideViewPr>
    <p:cSldViewPr snapToGrid="0">
      <p:cViewPr varScale="1">
        <p:scale>
          <a:sx n="74" d="100"/>
          <a:sy n="74" d="100"/>
        </p:scale>
        <p:origin x="96"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FD9B-A7E4-A46C-CE5F-04E0A9F25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2976C4C1-25D2-97A1-7ABC-C32C32097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D3FFA8D3-BFBA-D283-553C-BFD75C1A1843}"/>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5" name="Footer Placeholder 4">
            <a:extLst>
              <a:ext uri="{FF2B5EF4-FFF2-40B4-BE49-F238E27FC236}">
                <a16:creationId xmlns:a16="http://schemas.microsoft.com/office/drawing/2014/main" id="{F3839000-0D0D-00A7-CF83-8EE6FBB06523}"/>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A59C1711-43BA-DB59-E198-B890C06DC0C1}"/>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147395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DECC-E54A-4123-3E35-1C527380C92C}"/>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92FCFE4B-D380-3DFF-6CB0-7E76B2C133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984F8F57-52A7-01A0-2696-3B6D3933D17F}"/>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5" name="Footer Placeholder 4">
            <a:extLst>
              <a:ext uri="{FF2B5EF4-FFF2-40B4-BE49-F238E27FC236}">
                <a16:creationId xmlns:a16="http://schemas.microsoft.com/office/drawing/2014/main" id="{05EF21B5-F500-B9EE-3D6D-FAD083DCCDA5}"/>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65682822-6CA6-AA8D-88E6-25EE26E1D8CB}"/>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422401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3EA810-CB49-E86D-133D-AA2ECE45E1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75073049-0D10-3262-CBC4-0B1A78C7D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9DF7ABDC-E0CB-A085-89AE-B9088DD4AFEA}"/>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5" name="Footer Placeholder 4">
            <a:extLst>
              <a:ext uri="{FF2B5EF4-FFF2-40B4-BE49-F238E27FC236}">
                <a16:creationId xmlns:a16="http://schemas.microsoft.com/office/drawing/2014/main" id="{B9C23B39-0975-C58A-6AA1-7132B932B269}"/>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24D74D6E-B0B2-733D-A7C9-EA69CEE29BD2}"/>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154295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7725-3A70-5993-67B4-0E2104FEA8AB}"/>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4768366A-B9CC-4E07-5CCE-6EED853EE5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8FEA92F8-EC41-1389-8923-03067FF76FA9}"/>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5" name="Footer Placeholder 4">
            <a:extLst>
              <a:ext uri="{FF2B5EF4-FFF2-40B4-BE49-F238E27FC236}">
                <a16:creationId xmlns:a16="http://schemas.microsoft.com/office/drawing/2014/main" id="{DCD33BEB-F196-9857-9E6A-56BBBCFE222E}"/>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91BA6759-4F6B-C8A6-EA11-D98B90019615}"/>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193882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01EE-339C-72F1-FFF4-EFC9F4C052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FC59FAC0-66E8-5F33-2036-F7BF37D0FD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EBECF-6B75-06D8-40DE-435467E01C40}"/>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5" name="Footer Placeholder 4">
            <a:extLst>
              <a:ext uri="{FF2B5EF4-FFF2-40B4-BE49-F238E27FC236}">
                <a16:creationId xmlns:a16="http://schemas.microsoft.com/office/drawing/2014/main" id="{DFFDF7C9-12D9-0897-031E-DCB591EFDA41}"/>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BAE60B7E-F1A8-5477-5D6A-A6C7A9012E35}"/>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322009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E12E-FE0C-13F3-0B5A-1C7FE56824D0}"/>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A106FC99-C42D-CA1F-C309-F61871E164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9266E1E1-42C1-F89E-9E4D-A4E61DDBEF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A76DFFE0-DAAC-E197-2670-842CD5E81FC5}"/>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6" name="Footer Placeholder 5">
            <a:extLst>
              <a:ext uri="{FF2B5EF4-FFF2-40B4-BE49-F238E27FC236}">
                <a16:creationId xmlns:a16="http://schemas.microsoft.com/office/drawing/2014/main" id="{27A9121A-EE6D-5614-CDE2-89BCA621CE6D}"/>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27A9DA32-3980-AEE2-7426-965FE2685A64}"/>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355901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D776-73B7-9598-82D8-9FFE5B0B8ED6}"/>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A44EEBEC-B92E-781F-8531-694D7F1C4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36287D-A698-280B-E406-F86CCD0DE7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8004D3EE-D131-308C-A1B4-2ADC07637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0399E-FFBF-F4D8-242B-9D12DDB9D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A9EB2B8D-DC3A-51B9-ADB9-98B499D83F84}"/>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8" name="Footer Placeholder 7">
            <a:extLst>
              <a:ext uri="{FF2B5EF4-FFF2-40B4-BE49-F238E27FC236}">
                <a16:creationId xmlns:a16="http://schemas.microsoft.com/office/drawing/2014/main" id="{77350367-D846-4B0A-1619-412953026361}"/>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20307739-BAFC-C9FE-FC10-0FD246B75F9B}"/>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3895217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67CC-9E3D-ADC1-757D-A50C355FEFFB}"/>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95C633D8-3109-BC8D-AE33-697B87CE57D8}"/>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4" name="Footer Placeholder 3">
            <a:extLst>
              <a:ext uri="{FF2B5EF4-FFF2-40B4-BE49-F238E27FC236}">
                <a16:creationId xmlns:a16="http://schemas.microsoft.com/office/drawing/2014/main" id="{A068C776-C51C-E487-3BB7-59B570F9E0E4}"/>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C5389A79-EF04-3825-0A0E-F5FC991D9F52}"/>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1094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1C76E-8B98-8C3D-5394-8895769C9EAE}"/>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3" name="Footer Placeholder 2">
            <a:extLst>
              <a:ext uri="{FF2B5EF4-FFF2-40B4-BE49-F238E27FC236}">
                <a16:creationId xmlns:a16="http://schemas.microsoft.com/office/drawing/2014/main" id="{DBEB1564-D173-9D54-2730-4C6AF40FEC4A}"/>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642782B8-9ACA-0DC8-6380-7F15A6C17841}"/>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14869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FB98-1282-4935-90FE-436265DD2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E96A175C-CB47-B585-CC1C-F4FB8E549D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8E4379D0-3B53-EB7A-DD2A-8B977D59D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8E66B-B5C4-ABDD-EF7B-A62360AFDB2C}"/>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6" name="Footer Placeholder 5">
            <a:extLst>
              <a:ext uri="{FF2B5EF4-FFF2-40B4-BE49-F238E27FC236}">
                <a16:creationId xmlns:a16="http://schemas.microsoft.com/office/drawing/2014/main" id="{4F6DC7C8-452E-E48A-566C-14B495A0C0CF}"/>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C746232A-D0F3-10FB-80C3-2D4F88385C32}"/>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333638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0528-C81D-33E7-D017-9D01B47C7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DB395B91-E16F-A6E4-F050-42518D7116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F04E1707-C1C2-8F85-4609-FF0846575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46017-EEB8-9B8D-044A-3D20EFC99346}"/>
              </a:ext>
            </a:extLst>
          </p:cNvPr>
          <p:cNvSpPr>
            <a:spLocks noGrp="1"/>
          </p:cNvSpPr>
          <p:nvPr>
            <p:ph type="dt" sz="half" idx="10"/>
          </p:nvPr>
        </p:nvSpPr>
        <p:spPr/>
        <p:txBody>
          <a:bodyPr/>
          <a:lstStyle/>
          <a:p>
            <a:fld id="{A5DF99B1-FA59-4973-9A9A-194F4B63BE9B}" type="datetimeFigureOut">
              <a:rPr lang="bg-BG" smtClean="0"/>
              <a:t>27.4.2026 г.</a:t>
            </a:fld>
            <a:endParaRPr lang="bg-BG"/>
          </a:p>
        </p:txBody>
      </p:sp>
      <p:sp>
        <p:nvSpPr>
          <p:cNvPr id="6" name="Footer Placeholder 5">
            <a:extLst>
              <a:ext uri="{FF2B5EF4-FFF2-40B4-BE49-F238E27FC236}">
                <a16:creationId xmlns:a16="http://schemas.microsoft.com/office/drawing/2014/main" id="{F0A0843D-FD68-A3B6-BA5D-FA25334FAE5C}"/>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959AD9C9-BF45-4264-31CC-957CA0C676EA}"/>
              </a:ext>
            </a:extLst>
          </p:cNvPr>
          <p:cNvSpPr>
            <a:spLocks noGrp="1"/>
          </p:cNvSpPr>
          <p:nvPr>
            <p:ph type="sldNum" sz="quarter" idx="12"/>
          </p:nvPr>
        </p:nvSpPr>
        <p:spPr/>
        <p:txBody>
          <a:bodyPr/>
          <a:lstStyle/>
          <a:p>
            <a:fld id="{BF326992-7D28-4C65-A0FE-5A97543DD174}" type="slidenum">
              <a:rPr lang="bg-BG" smtClean="0"/>
              <a:t>‹#›</a:t>
            </a:fld>
            <a:endParaRPr lang="bg-BG"/>
          </a:p>
        </p:txBody>
      </p:sp>
    </p:spTree>
    <p:extLst>
      <p:ext uri="{BB962C8B-B14F-4D97-AF65-F5344CB8AC3E}">
        <p14:creationId xmlns:p14="http://schemas.microsoft.com/office/powerpoint/2010/main" val="40165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D5BE8-178A-14F9-C80B-8F9B9633CE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5880F513-2671-2AD6-5CC5-DF7A7CE93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5347AF32-F6B3-8C03-3930-61ACFF65C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DF99B1-FA59-4973-9A9A-194F4B63BE9B}" type="datetimeFigureOut">
              <a:rPr lang="bg-BG" smtClean="0"/>
              <a:t>27.4.2026 г.</a:t>
            </a:fld>
            <a:endParaRPr lang="bg-BG"/>
          </a:p>
        </p:txBody>
      </p:sp>
      <p:sp>
        <p:nvSpPr>
          <p:cNvPr id="5" name="Footer Placeholder 4">
            <a:extLst>
              <a:ext uri="{FF2B5EF4-FFF2-40B4-BE49-F238E27FC236}">
                <a16:creationId xmlns:a16="http://schemas.microsoft.com/office/drawing/2014/main" id="{F337D5CE-EFF1-0305-A36B-3723FF9CF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bg-BG"/>
          </a:p>
        </p:txBody>
      </p:sp>
      <p:sp>
        <p:nvSpPr>
          <p:cNvPr id="6" name="Slide Number Placeholder 5">
            <a:extLst>
              <a:ext uri="{FF2B5EF4-FFF2-40B4-BE49-F238E27FC236}">
                <a16:creationId xmlns:a16="http://schemas.microsoft.com/office/drawing/2014/main" id="{62C8D6FF-1DC2-9927-CA63-491ECBF455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326992-7D28-4C65-A0FE-5A97543DD174}" type="slidenum">
              <a:rPr lang="bg-BG" smtClean="0"/>
              <a:t>‹#›</a:t>
            </a:fld>
            <a:endParaRPr lang="bg-BG"/>
          </a:p>
        </p:txBody>
      </p:sp>
    </p:spTree>
    <p:extLst>
      <p:ext uri="{BB962C8B-B14F-4D97-AF65-F5344CB8AC3E}">
        <p14:creationId xmlns:p14="http://schemas.microsoft.com/office/powerpoint/2010/main" val="4055297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3CE5-CB07-C667-AE2E-E248A2C139D7}"/>
              </a:ext>
            </a:extLst>
          </p:cNvPr>
          <p:cNvSpPr>
            <a:spLocks noGrp="1"/>
          </p:cNvSpPr>
          <p:nvPr>
            <p:ph type="ctrTitle"/>
          </p:nvPr>
        </p:nvSpPr>
        <p:spPr/>
        <p:txBody>
          <a:bodyPr>
            <a:normAutofit fontScale="90000"/>
          </a:bodyPr>
          <a:lstStyle/>
          <a:p>
            <a:r>
              <a:rPr lang="bg-BG" dirty="0"/>
              <a:t>Априлското въстание и финансовата криза на Османската империя</a:t>
            </a:r>
          </a:p>
        </p:txBody>
      </p:sp>
      <p:sp>
        <p:nvSpPr>
          <p:cNvPr id="3" name="Subtitle 2">
            <a:extLst>
              <a:ext uri="{FF2B5EF4-FFF2-40B4-BE49-F238E27FC236}">
                <a16:creationId xmlns:a16="http://schemas.microsoft.com/office/drawing/2014/main" id="{A052B0E3-06E7-A0B1-156C-142797BBF3BF}"/>
              </a:ext>
            </a:extLst>
          </p:cNvPr>
          <p:cNvSpPr>
            <a:spLocks noGrp="1"/>
          </p:cNvSpPr>
          <p:nvPr>
            <p:ph type="subTitle" idx="1"/>
          </p:nvPr>
        </p:nvSpPr>
        <p:spPr/>
        <p:txBody>
          <a:bodyPr/>
          <a:lstStyle/>
          <a:p>
            <a:r>
              <a:rPr lang="bg-BG" dirty="0"/>
              <a:t>д-р Димитър Събев</a:t>
            </a:r>
          </a:p>
          <a:p>
            <a:r>
              <a:rPr lang="bg-BG" dirty="0"/>
              <a:t>Институт за икономически изследвания</a:t>
            </a:r>
          </a:p>
          <a:p>
            <a:r>
              <a:rPr lang="bg-BG" dirty="0"/>
              <a:t>27.04.2026 г.</a:t>
            </a:r>
          </a:p>
        </p:txBody>
      </p:sp>
    </p:spTree>
    <p:extLst>
      <p:ext uri="{BB962C8B-B14F-4D97-AF65-F5344CB8AC3E}">
        <p14:creationId xmlns:p14="http://schemas.microsoft.com/office/powerpoint/2010/main" val="677580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ДЪЛГОВА ЛАВИНА</a:t>
            </a:r>
            <a:endParaRPr lang="en-US" dirty="0"/>
          </a:p>
        </p:txBody>
      </p:sp>
      <p:sp>
        <p:nvSpPr>
          <p:cNvPr id="3" name="Content Placeholder 2"/>
          <p:cNvSpPr>
            <a:spLocks noGrp="1"/>
          </p:cNvSpPr>
          <p:nvPr>
            <p:ph idx="1"/>
          </p:nvPr>
        </p:nvSpPr>
        <p:spPr/>
        <p:txBody>
          <a:bodyPr>
            <a:normAutofit fontScale="77500" lnSpcReduction="20000"/>
          </a:bodyPr>
          <a:lstStyle/>
          <a:p>
            <a:r>
              <a:rPr lang="bg-BG" dirty="0"/>
              <a:t>Между 1854 и 1875 г. има общо 16 емисии османски облигации. </a:t>
            </a:r>
          </a:p>
          <a:p>
            <a:r>
              <a:rPr lang="bg-BG" dirty="0"/>
              <a:t>Задължения към външни кредитори от 200-250 млн. турски лири, </a:t>
            </a:r>
            <a:r>
              <a:rPr lang="bg-BG" dirty="0">
                <a:solidFill>
                  <a:srgbClr val="FF0000"/>
                </a:solidFill>
              </a:rPr>
              <a:t>реално получени от Турция са 114 млн. турски лири</a:t>
            </a:r>
            <a:r>
              <a:rPr lang="bg-BG" dirty="0"/>
              <a:t>. </a:t>
            </a:r>
          </a:p>
          <a:p>
            <a:r>
              <a:rPr lang="bg-BG" dirty="0"/>
              <a:t>Ефективни лихви от 9-11% (по-ниски от банкерите от Галата). </a:t>
            </a:r>
          </a:p>
          <a:p>
            <a:r>
              <a:rPr lang="bg-BG" dirty="0"/>
              <a:t>Използвани за въоръжаване, 10% отиват за инфраструктурни инвестиции (барон </a:t>
            </a:r>
            <a:r>
              <a:rPr lang="bg-BG" dirty="0" err="1"/>
              <a:t>Хирш</a:t>
            </a:r>
            <a:r>
              <a:rPr lang="bg-BG" dirty="0"/>
              <a:t>), разточително потребление – но основно за плащане на лихви по предишни дългове: ПИРАМИДА. </a:t>
            </a:r>
          </a:p>
          <a:p>
            <a:r>
              <a:rPr lang="bg-BG" dirty="0"/>
              <a:t>През 1875 г. за лихви отиват над 62% от планираните приходи. </a:t>
            </a:r>
            <a:r>
              <a:rPr lang="bg-BG" b="1" dirty="0">
                <a:solidFill>
                  <a:srgbClr val="FF0000"/>
                </a:solidFill>
              </a:rPr>
              <a:t>Голяма част от приходите идват от Румелийските (българските) земи. </a:t>
            </a:r>
            <a:r>
              <a:rPr lang="bg-BG" dirty="0"/>
              <a:t>     </a:t>
            </a:r>
          </a:p>
          <a:p>
            <a:r>
              <a:rPr lang="bg-BG" dirty="0"/>
              <a:t>Обявеният на 6 октомври 1875 г. от </a:t>
            </a:r>
            <a:r>
              <a:rPr lang="bg-BG" dirty="0" err="1"/>
              <a:t>Махмут</a:t>
            </a:r>
            <a:r>
              <a:rPr lang="bg-BG" dirty="0"/>
              <a:t> Недим паша „квази-банкрут“ е неизбежен. </a:t>
            </a:r>
          </a:p>
          <a:p>
            <a:r>
              <a:rPr lang="bg-BG" dirty="0"/>
              <a:t>70% от дълга се държи във Франция и Британия, включително средни и дребни инвеститори. </a:t>
            </a:r>
            <a:endParaRPr lang="en-US" dirty="0"/>
          </a:p>
        </p:txBody>
      </p:sp>
    </p:spTree>
    <p:extLst>
      <p:ext uri="{BB962C8B-B14F-4D97-AF65-F5344CB8AC3E}">
        <p14:creationId xmlns:p14="http://schemas.microsoft.com/office/powerpoint/2010/main" val="1577086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55C0-4EBF-A2BE-AF3B-7E6715AD4ECD}"/>
              </a:ext>
            </a:extLst>
          </p:cNvPr>
          <p:cNvSpPr>
            <a:spLocks noGrp="1"/>
          </p:cNvSpPr>
          <p:nvPr>
            <p:ph type="title"/>
          </p:nvPr>
        </p:nvSpPr>
        <p:spPr/>
        <p:txBody>
          <a:bodyPr/>
          <a:lstStyle/>
          <a:p>
            <a:pPr algn="ctr"/>
            <a:r>
              <a:rPr lang="bg-BG" dirty="0"/>
              <a:t>ФАЛИТЪТ ОТ ОКТОМВРИ 1875 Г.</a:t>
            </a:r>
          </a:p>
        </p:txBody>
      </p:sp>
      <p:sp>
        <p:nvSpPr>
          <p:cNvPr id="3" name="Content Placeholder 2">
            <a:extLst>
              <a:ext uri="{FF2B5EF4-FFF2-40B4-BE49-F238E27FC236}">
                <a16:creationId xmlns:a16="http://schemas.microsoft.com/office/drawing/2014/main" id="{CA0C6B40-74F2-0508-B00B-FF57B317E258}"/>
              </a:ext>
            </a:extLst>
          </p:cNvPr>
          <p:cNvSpPr>
            <a:spLocks noGrp="1"/>
          </p:cNvSpPr>
          <p:nvPr>
            <p:ph idx="1"/>
          </p:nvPr>
        </p:nvSpPr>
        <p:spPr/>
        <p:txBody>
          <a:bodyPr>
            <a:normAutofit fontScale="70000" lnSpcReduction="20000"/>
          </a:bodyPr>
          <a:lstStyle/>
          <a:p>
            <a:r>
              <a:rPr lang="bg-BG" dirty="0"/>
              <a:t>Западните политици и банкери отдавна знаят, че Турция е пред фалит, но не очакват толкова резки действия от</a:t>
            </a:r>
            <a:r>
              <a:rPr lang="en-US" dirty="0"/>
              <a:t> </a:t>
            </a:r>
            <a:r>
              <a:rPr lang="bg-BG" dirty="0"/>
              <a:t>Високата порта. </a:t>
            </a:r>
          </a:p>
          <a:p>
            <a:r>
              <a:rPr lang="bg-BG" dirty="0"/>
              <a:t>Бенджамин Дизраели: „Този изключителен и съвсем непредвидим фалит на Портата подпали всичко… на мен ще падне да се изправя срещу Източния въпрос“</a:t>
            </a:r>
            <a:r>
              <a:rPr lang="en-US" dirty="0"/>
              <a:t> </a:t>
            </a:r>
            <a:endParaRPr lang="bg-BG" dirty="0"/>
          </a:p>
          <a:p>
            <a:r>
              <a:rPr lang="bg-BG" dirty="0"/>
              <a:t>„За Дизраели банкрутът има същото фундаментално значение, каквото имат българските ужаси за Гладстон, вдъхвайки песимизъм относно шанса на Портата да оцелее“ (</a:t>
            </a:r>
            <a:r>
              <a:rPr lang="en-US" dirty="0"/>
              <a:t>Ghosh, 2024</a:t>
            </a:r>
            <a:r>
              <a:rPr lang="bg-BG" dirty="0"/>
              <a:t>)</a:t>
            </a:r>
            <a:r>
              <a:rPr lang="en-US" dirty="0"/>
              <a:t>.</a:t>
            </a:r>
            <a:endParaRPr lang="bg-BG" dirty="0"/>
          </a:p>
          <a:p>
            <a:r>
              <a:rPr lang="bg-BG" dirty="0"/>
              <a:t>Притежателите на облигации формират мощно политическо лоби. Искат война с Турция, после война с Русия в защита на Турция.  </a:t>
            </a:r>
          </a:p>
          <a:p>
            <a:r>
              <a:rPr lang="bg-BG" dirty="0"/>
              <a:t>Лорд Дерби (външен министър) за пръв път коментира, че в Босна и Херцеговина има въстание един ден след фалита (</a:t>
            </a:r>
            <a:r>
              <a:rPr lang="en-US" dirty="0"/>
              <a:t>Millman, 1979, p. 28</a:t>
            </a:r>
            <a:r>
              <a:rPr lang="bg-BG" dirty="0"/>
              <a:t>)</a:t>
            </a:r>
            <a:r>
              <a:rPr lang="en-US" dirty="0"/>
              <a:t> – </a:t>
            </a:r>
            <a:r>
              <a:rPr lang="bg-BG" dirty="0"/>
              <a:t>преди това темата е политическо табу (също като Априлското въстание). </a:t>
            </a:r>
          </a:p>
          <a:p>
            <a:r>
              <a:rPr lang="bg-BG" dirty="0"/>
              <a:t>Конфликт на интереси: Дизраели и интересите на Ротшилд.  </a:t>
            </a:r>
          </a:p>
        </p:txBody>
      </p:sp>
    </p:spTree>
    <p:extLst>
      <p:ext uri="{BB962C8B-B14F-4D97-AF65-F5344CB8AC3E}">
        <p14:creationId xmlns:p14="http://schemas.microsoft.com/office/powerpoint/2010/main" val="89612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След Априлското въстание, Гладстон предлага решение</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8652" y="2454167"/>
            <a:ext cx="3901081" cy="3471446"/>
          </a:xfrm>
        </p:spPr>
      </p:pic>
      <p:sp>
        <p:nvSpPr>
          <p:cNvPr id="4" name="Content Placeholder 3"/>
          <p:cNvSpPr>
            <a:spLocks noGrp="1"/>
          </p:cNvSpPr>
          <p:nvPr>
            <p:ph sz="half" idx="2"/>
          </p:nvPr>
        </p:nvSpPr>
        <p:spPr>
          <a:xfrm>
            <a:off x="4842933" y="1825625"/>
            <a:ext cx="6510867" cy="4351338"/>
          </a:xfrm>
        </p:spPr>
        <p:txBody>
          <a:bodyPr>
            <a:normAutofit fontScale="77500" lnSpcReduction="20000"/>
          </a:bodyPr>
          <a:lstStyle/>
          <a:p>
            <a:r>
              <a:rPr lang="bg-BG" dirty="0"/>
              <a:t>„Ужасите в България“ може да се разбере най-добре през призмата на фалита. </a:t>
            </a:r>
          </a:p>
          <a:p>
            <a:r>
              <a:rPr lang="bg-BG" dirty="0"/>
              <a:t>Сложна реторична задача: да се използва аргументът за фалита, но внимателно, заради обществения натиск за запазване на империята с цел изплащане на дълга. </a:t>
            </a:r>
          </a:p>
          <a:p>
            <a:r>
              <a:rPr lang="bg-BG" dirty="0"/>
              <a:t>Предлага формулата за териториално обособяване на България при „плащане на умерен </a:t>
            </a:r>
            <a:r>
              <a:rPr lang="bg-BG" dirty="0" err="1"/>
              <a:t>трибут</a:t>
            </a:r>
            <a:r>
              <a:rPr lang="bg-BG" dirty="0"/>
              <a:t>“. (Единствено облигациите, гарантирани с Египетския </a:t>
            </a:r>
            <a:r>
              <a:rPr lang="bg-BG" dirty="0" err="1"/>
              <a:t>трибут</a:t>
            </a:r>
            <a:r>
              <a:rPr lang="bg-BG" dirty="0"/>
              <a:t>, се обслужват по време на фалита.)     </a:t>
            </a:r>
          </a:p>
          <a:p>
            <a:r>
              <a:rPr lang="bg-BG" dirty="0"/>
              <a:t>Моралният апел се подсилва от финансов. </a:t>
            </a:r>
            <a:endParaRPr lang="en-US" dirty="0"/>
          </a:p>
        </p:txBody>
      </p:sp>
    </p:spTree>
    <p:extLst>
      <p:ext uri="{BB962C8B-B14F-4D97-AF65-F5344CB8AC3E}">
        <p14:creationId xmlns:p14="http://schemas.microsoft.com/office/powerpoint/2010/main" val="2652959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g-BG" dirty="0"/>
              <a:t>Румелия трябва да остане в империята, за да плаща Османския дълг</a:t>
            </a:r>
            <a:endParaRPr lang="en-US" dirty="0"/>
          </a:p>
        </p:txBody>
      </p:sp>
      <p:sp>
        <p:nvSpPr>
          <p:cNvPr id="3" name="Content Placeholder 2"/>
          <p:cNvSpPr>
            <a:spLocks noGrp="1"/>
          </p:cNvSpPr>
          <p:nvPr>
            <p:ph idx="1"/>
          </p:nvPr>
        </p:nvSpPr>
        <p:spPr/>
        <p:txBody>
          <a:bodyPr>
            <a:normAutofit fontScale="77500" lnSpcReduction="20000"/>
          </a:bodyPr>
          <a:lstStyle/>
          <a:p>
            <a:r>
              <a:rPr lang="bg-BG" dirty="0"/>
              <a:t>Залог по кредитите от 1872 и 1873 г. е приходът от митниците в Дунавския вилает и данъкът върху овцете. </a:t>
            </a:r>
          </a:p>
          <a:p>
            <a:r>
              <a:rPr lang="en-US" dirty="0"/>
              <a:t>BIO </a:t>
            </a:r>
            <a:r>
              <a:rPr lang="bg-BG" dirty="0"/>
              <a:t>(Имперската османска банка) отваря клон в Русе малко преди фалита; планирани са и клонове в Пловдив и Варна. </a:t>
            </a:r>
          </a:p>
          <a:p>
            <a:r>
              <a:rPr lang="bg-BG" dirty="0"/>
              <a:t>Въстанията (Босна и Херцеговина, Крит, България) повишават военните разходи на империята, а това намалява цената на османския дълг на вторичния пазар – нежелани. </a:t>
            </a:r>
          </a:p>
          <a:p>
            <a:r>
              <a:rPr lang="bg-BG" dirty="0"/>
              <a:t>„В началото на май 1876 г. християните започнаха клане на мюсюлманите в България“. „Турските победи при Шипка“. </a:t>
            </a:r>
          </a:p>
          <a:p>
            <a:r>
              <a:rPr lang="bg-BG" dirty="0"/>
              <a:t>„Ако не се намерят пари </a:t>
            </a:r>
            <a:r>
              <a:rPr lang="en-US" dirty="0"/>
              <a:t>[</a:t>
            </a:r>
            <a:r>
              <a:rPr lang="bg-BG" dirty="0"/>
              <a:t>за военни нужди</a:t>
            </a:r>
            <a:r>
              <a:rPr lang="en-US" dirty="0"/>
              <a:t>]</a:t>
            </a:r>
            <a:r>
              <a:rPr lang="bg-BG" dirty="0"/>
              <a:t>, приходите от Румелийските провинции ще са по-малки и империята, съществувала от векове, ще изчезне“. </a:t>
            </a:r>
          </a:p>
          <a:p>
            <a:endParaRPr lang="bg-BG" dirty="0"/>
          </a:p>
          <a:p>
            <a:endParaRPr lang="bg-BG" dirty="0"/>
          </a:p>
          <a:p>
            <a:endParaRPr lang="en-US" dirty="0"/>
          </a:p>
        </p:txBody>
      </p:sp>
    </p:spTree>
    <p:extLst>
      <p:ext uri="{BB962C8B-B14F-4D97-AF65-F5344CB8AC3E}">
        <p14:creationId xmlns:p14="http://schemas.microsoft.com/office/powerpoint/2010/main" val="2602593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Непрежалима загуба</a:t>
            </a:r>
            <a:endParaRPr lang="en-US" dirty="0"/>
          </a:p>
        </p:txBody>
      </p:sp>
      <p:sp>
        <p:nvSpPr>
          <p:cNvPr id="3" name="Content Placeholder 2"/>
          <p:cNvSpPr>
            <a:spLocks noGrp="1"/>
          </p:cNvSpPr>
          <p:nvPr>
            <p:ph idx="1"/>
          </p:nvPr>
        </p:nvSpPr>
        <p:spPr/>
        <p:txBody>
          <a:bodyPr>
            <a:normAutofit fontScale="85000" lnSpcReduction="20000"/>
          </a:bodyPr>
          <a:lstStyle/>
          <a:p>
            <a:r>
              <a:rPr lang="bg-BG" dirty="0"/>
              <a:t>„Загубата на богатите и продуктивни територии в Румелия означава, че в бъдеще съвкупните приходи значително ще намалеят; </a:t>
            </a:r>
            <a:r>
              <a:rPr lang="bg-BG" b="1" dirty="0">
                <a:solidFill>
                  <a:srgbClr val="FF0000"/>
                </a:solidFill>
              </a:rPr>
              <a:t>в мирно време Дунавският вилает е носил над два пъти повече преки данъци от всички други (вилаети) в империята, с изключение на съседния Одрински вилает, голяма част от който също е отстъпена</a:t>
            </a:r>
            <a:r>
              <a:rPr lang="bg-BG" dirty="0"/>
              <a:t>“ /</a:t>
            </a:r>
            <a:r>
              <a:rPr lang="en-US" dirty="0"/>
              <a:t>Clay, 2000, p. 381, </a:t>
            </a:r>
            <a:r>
              <a:rPr lang="bg-BG" dirty="0" err="1"/>
              <a:t>цит</a:t>
            </a:r>
            <a:r>
              <a:rPr lang="bg-BG" dirty="0"/>
              <a:t>. Национален архив в Париж / </a:t>
            </a:r>
          </a:p>
          <a:p>
            <a:r>
              <a:rPr lang="bg-BG" b="1" u="sng" dirty="0"/>
              <a:t>Планът </a:t>
            </a:r>
            <a:r>
              <a:rPr lang="bg-BG" b="1" u="sng" dirty="0" err="1"/>
              <a:t>Сколуди</a:t>
            </a:r>
            <a:r>
              <a:rPr lang="bg-BG" b="1" u="sng" dirty="0"/>
              <a:t> (</a:t>
            </a:r>
            <a:r>
              <a:rPr lang="en-US" b="1" u="sng" dirty="0"/>
              <a:t>Etienne </a:t>
            </a:r>
            <a:r>
              <a:rPr lang="en-US" b="1" u="sng" dirty="0" err="1"/>
              <a:t>Scouloudi</a:t>
            </a:r>
            <a:r>
              <a:rPr lang="en-US" b="1" u="sng" dirty="0"/>
              <a:t>, </a:t>
            </a:r>
            <a:r>
              <a:rPr lang="bg-BG" b="1" u="sng" dirty="0"/>
              <a:t>известен банкер от Галата)</a:t>
            </a:r>
            <a:r>
              <a:rPr lang="en-US" b="1" u="sng" dirty="0"/>
              <a:t>: </a:t>
            </a:r>
            <a:r>
              <a:rPr lang="bg-BG" dirty="0"/>
              <a:t>часове преди да бъде подписан, </a:t>
            </a:r>
            <a:r>
              <a:rPr lang="bg-BG" dirty="0" err="1"/>
              <a:t>Мидхат</a:t>
            </a:r>
            <a:r>
              <a:rPr lang="bg-BG" dirty="0"/>
              <a:t> паша прави преврат (11 март 1877 г.) и сваля великия везир, преговарял със западните кредитори – така по ирония на съдбата дава път на българската национална държава. </a:t>
            </a:r>
          </a:p>
          <a:p>
            <a:r>
              <a:rPr lang="bg-BG" dirty="0"/>
              <a:t>Берлинският договор вменява на България да плаща Османския дълг.</a:t>
            </a:r>
          </a:p>
          <a:p>
            <a:endParaRPr lang="en-US" dirty="0"/>
          </a:p>
        </p:txBody>
      </p:sp>
    </p:spTree>
    <p:extLst>
      <p:ext uri="{BB962C8B-B14F-4D97-AF65-F5344CB8AC3E}">
        <p14:creationId xmlns:p14="http://schemas.microsoft.com/office/powerpoint/2010/main" val="229274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Вътрешни ефекти</a:t>
            </a:r>
            <a:endParaRPr lang="en-US" dirty="0"/>
          </a:p>
        </p:txBody>
      </p:sp>
      <p:sp>
        <p:nvSpPr>
          <p:cNvPr id="3" name="Content Placeholder 2"/>
          <p:cNvSpPr>
            <a:spLocks noGrp="1"/>
          </p:cNvSpPr>
          <p:nvPr>
            <p:ph sz="half" idx="1"/>
          </p:nvPr>
        </p:nvSpPr>
        <p:spPr/>
        <p:txBody>
          <a:bodyPr>
            <a:normAutofit fontScale="77500" lnSpcReduction="20000"/>
          </a:bodyPr>
          <a:lstStyle/>
          <a:p>
            <a:r>
              <a:rPr lang="bg-BG" dirty="0"/>
              <a:t>За избягване на фалита данъкът „</a:t>
            </a:r>
            <a:r>
              <a:rPr lang="bg-BG" dirty="0" err="1"/>
              <a:t>йошур</a:t>
            </a:r>
            <a:r>
              <a:rPr lang="bg-BG" dirty="0"/>
              <a:t>“ през 1873 г. е вдигнат от 10 на 12.5% от брутната продукция на земеделците</a:t>
            </a:r>
          </a:p>
          <a:p>
            <a:r>
              <a:rPr lang="bg-BG" dirty="0"/>
              <a:t>Бунтове в Румелия =&gt; военни разходи =&gt; по-голям дефицит. </a:t>
            </a:r>
          </a:p>
          <a:p>
            <a:r>
              <a:rPr lang="bg-BG" dirty="0"/>
              <a:t>Фалиралата Порта не може да плаща на войската и разчита на башибозуци за „умиротворяване“ на християнското население – което допълнително намалява подкрепата в чужбина за териториалната цялост на Турция. </a:t>
            </a:r>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r>
              <a:rPr lang="bg-BG" dirty="0"/>
              <a:t>Взрив на инфлацията</a:t>
            </a:r>
          </a:p>
          <a:p>
            <a:r>
              <a:rPr lang="bg-BG" dirty="0"/>
              <a:t>Пренебрегване на всички възможни инвестиционни разходи (вкл. за пътища и въоръжение)</a:t>
            </a:r>
          </a:p>
          <a:p>
            <a:r>
              <a:rPr lang="bg-BG" dirty="0"/>
              <a:t>Забавяне с месеци и години на изплащането на заплатите на администрацията и войската – корупция, деморализация, понижен капацитет.</a:t>
            </a:r>
          </a:p>
          <a:p>
            <a:r>
              <a:rPr lang="bg-BG" dirty="0"/>
              <a:t> Взрив на революционните настроения. </a:t>
            </a:r>
            <a:endParaRPr lang="en-US" dirty="0"/>
          </a:p>
        </p:txBody>
      </p:sp>
    </p:spTree>
    <p:extLst>
      <p:ext uri="{BB962C8B-B14F-4D97-AF65-F5344CB8AC3E}">
        <p14:creationId xmlns:p14="http://schemas.microsoft.com/office/powerpoint/2010/main" val="360549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250% обезценяване на каймето за 2 години</a:t>
            </a:r>
            <a:endParaRPr lang="en-US" dirty="0"/>
          </a:p>
        </p:txBody>
      </p:sp>
      <p:pic>
        <p:nvPicPr>
          <p:cNvPr id="7" name="Content Placeholder 6" descr="The image shows a line graph depicting a fluctuating trend, possibly representing economic or statistical data over time, from 1876 to 1878.&#10;&#10;AI-generated content may be incorrect.">
            <a:extLst>
              <a:ext uri="{FF2B5EF4-FFF2-40B4-BE49-F238E27FC236}">
                <a16:creationId xmlns:a16="http://schemas.microsoft.com/office/drawing/2014/main" id="{8FA60559-D6A1-F67B-E4B0-319F9BB5C7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0849" y="1825625"/>
            <a:ext cx="6290301" cy="4351338"/>
          </a:xfrm>
          <a:prstGeom prst="rect">
            <a:avLst/>
          </a:prstGeom>
        </p:spPr>
      </p:pic>
    </p:spTree>
    <p:extLst>
      <p:ext uri="{BB962C8B-B14F-4D97-AF65-F5344CB8AC3E}">
        <p14:creationId xmlns:p14="http://schemas.microsoft.com/office/powerpoint/2010/main" val="1431285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Ботев – обсебен от предстоящия фалит на Турция</a:t>
            </a:r>
            <a:endParaRPr lang="en-US" dirty="0"/>
          </a:p>
        </p:txBody>
      </p:sp>
      <p:sp>
        <p:nvSpPr>
          <p:cNvPr id="3" name="Content Placeholder 2"/>
          <p:cNvSpPr>
            <a:spLocks noGrp="1"/>
          </p:cNvSpPr>
          <p:nvPr>
            <p:ph sz="half" idx="1"/>
          </p:nvPr>
        </p:nvSpPr>
        <p:spPr/>
        <p:txBody>
          <a:bodyPr>
            <a:normAutofit fontScale="70000" lnSpcReduction="20000"/>
          </a:bodyPr>
          <a:lstStyle/>
          <a:p>
            <a:r>
              <a:rPr lang="bg-BG" dirty="0"/>
              <a:t>В. „Знаме“, 19 януари 1875 г. „това въртоглаво господарство на своите доктори-кредитори“</a:t>
            </a:r>
            <a:endParaRPr lang="en-US" dirty="0"/>
          </a:p>
          <a:p>
            <a:r>
              <a:rPr lang="bg-BG" dirty="0"/>
              <a:t>„Ако и Европа да е защитавала досега Турция, то е правила това… защото нейните банкери и промишленици са извличали голяма материална полза… Но времената се измениха. </a:t>
            </a:r>
            <a:r>
              <a:rPr lang="bg-BG" dirty="0">
                <a:solidFill>
                  <a:srgbClr val="FF0000"/>
                </a:solidFill>
              </a:rPr>
              <a:t>Турция достигна </a:t>
            </a:r>
            <a:r>
              <a:rPr lang="bg-BG" dirty="0" err="1">
                <a:solidFill>
                  <a:srgbClr val="FF0000"/>
                </a:solidFill>
              </a:rPr>
              <a:t>банкротство</a:t>
            </a:r>
            <a:r>
              <a:rPr lang="bg-BG" dirty="0">
                <a:solidFill>
                  <a:srgbClr val="FF0000"/>
                </a:solidFill>
              </a:rPr>
              <a:t> </a:t>
            </a:r>
            <a:r>
              <a:rPr lang="bg-BG" dirty="0"/>
              <a:t>и заболя от болестта на своята естествена неподвижност…“</a:t>
            </a:r>
            <a:endParaRPr lang="en-US" dirty="0"/>
          </a:p>
          <a:p>
            <a:r>
              <a:rPr lang="bg-BG" dirty="0"/>
              <a:t>бр. 24, 3 август: „Турция е …добър източник на обогатяването на западните търговци и банкери.“</a:t>
            </a:r>
          </a:p>
          <a:p>
            <a:r>
              <a:rPr lang="bg-BG" dirty="0"/>
              <a:t>„Сега е най-сгодното време“</a:t>
            </a:r>
            <a:endParaRPr lang="en-US" dirty="0"/>
          </a:p>
          <a:p>
            <a:endParaRPr lang="en-US" dirty="0"/>
          </a:p>
        </p:txBody>
      </p:sp>
      <p:sp>
        <p:nvSpPr>
          <p:cNvPr id="4" name="Content Placeholder 3"/>
          <p:cNvSpPr>
            <a:spLocks noGrp="1"/>
          </p:cNvSpPr>
          <p:nvPr>
            <p:ph sz="half" idx="2"/>
          </p:nvPr>
        </p:nvSpPr>
        <p:spPr/>
        <p:txBody>
          <a:bodyPr>
            <a:normAutofit fontScale="70000" lnSpcReduction="20000"/>
          </a:bodyPr>
          <a:lstStyle/>
          <a:p>
            <a:r>
              <a:rPr lang="ru-RU" dirty="0"/>
              <a:t>Учебник по математика от 1873 г.: </a:t>
            </a:r>
          </a:p>
          <a:p>
            <a:pPr marL="0" indent="0">
              <a:buNone/>
            </a:pPr>
            <a:r>
              <a:rPr lang="ru-RU" dirty="0"/>
              <a:t>«Турската държава за 1873 г. е имала 20 637 210 лири приход, а разход 21 404 450 л. В разхода влазят и разноските за народното просвещение, които са били 82 025 лири, и цивилната листа на н.в. султана, която е 1 126 840 лири повече, отколкото са разноските на просвещението. Намерете: колко лири са не достигали на държавата в 1873 г. и от колко лири се състои цивилната листа на н.в.?»</a:t>
            </a:r>
            <a:endParaRPr lang="en-US" dirty="0"/>
          </a:p>
        </p:txBody>
      </p:sp>
    </p:spTree>
    <p:extLst>
      <p:ext uri="{BB962C8B-B14F-4D97-AF65-F5344CB8AC3E}">
        <p14:creationId xmlns:p14="http://schemas.microsoft.com/office/powerpoint/2010/main" val="1198780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HALOV&#10;&#10;AI-generated content may be incorrect.">
            <a:extLst>
              <a:ext uri="{FF2B5EF4-FFF2-40B4-BE49-F238E27FC236}">
                <a16:creationId xmlns:a16="http://schemas.microsoft.com/office/drawing/2014/main" id="{12E82883-AA6B-0E8C-97CD-05E417B0B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1" y="0"/>
            <a:ext cx="4814418" cy="6858000"/>
          </a:xfrm>
          <a:prstGeom prst="rect">
            <a:avLst/>
          </a:prstGeom>
        </p:spPr>
      </p:pic>
    </p:spTree>
    <p:extLst>
      <p:ext uri="{BB962C8B-B14F-4D97-AF65-F5344CB8AC3E}">
        <p14:creationId xmlns:p14="http://schemas.microsoft.com/office/powerpoint/2010/main" val="2485518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Ботев е най-силният </a:t>
            </a:r>
            <a:br>
              <a:rPr lang="bg-BG" dirty="0"/>
            </a:br>
            <a:r>
              <a:rPr lang="bg-BG" dirty="0"/>
              <a:t>български финансов журналист</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7859" y="1825625"/>
            <a:ext cx="4639322" cy="229584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0074" y="1745262"/>
            <a:ext cx="3751246" cy="475241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59" y="4590941"/>
            <a:ext cx="4582164" cy="1562318"/>
          </a:xfrm>
          <a:prstGeom prst="rect">
            <a:avLst/>
          </a:prstGeom>
        </p:spPr>
      </p:pic>
      <p:cxnSp>
        <p:nvCxnSpPr>
          <p:cNvPr id="9" name="Straight Connector 8"/>
          <p:cNvCxnSpPr/>
          <p:nvPr/>
        </p:nvCxnSpPr>
        <p:spPr>
          <a:xfrm>
            <a:off x="1882140" y="5181600"/>
            <a:ext cx="2301240" cy="76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732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FFDC-3DF3-59F5-DA66-B476AFAD2623}"/>
              </a:ext>
            </a:extLst>
          </p:cNvPr>
          <p:cNvSpPr>
            <a:spLocks noGrp="1"/>
          </p:cNvSpPr>
          <p:nvPr>
            <p:ph type="title"/>
          </p:nvPr>
        </p:nvSpPr>
        <p:spPr/>
        <p:txBody>
          <a:bodyPr/>
          <a:lstStyle/>
          <a:p>
            <a:pPr algn="ctr"/>
            <a:r>
              <a:rPr lang="bg-BG" dirty="0"/>
              <a:t>ВЪВЕДЕНИЕ</a:t>
            </a:r>
          </a:p>
        </p:txBody>
      </p:sp>
      <p:sp>
        <p:nvSpPr>
          <p:cNvPr id="3" name="Content Placeholder 2">
            <a:extLst>
              <a:ext uri="{FF2B5EF4-FFF2-40B4-BE49-F238E27FC236}">
                <a16:creationId xmlns:a16="http://schemas.microsoft.com/office/drawing/2014/main" id="{22B58B57-EA02-46FD-B456-40B018572C05}"/>
              </a:ext>
            </a:extLst>
          </p:cNvPr>
          <p:cNvSpPr>
            <a:spLocks noGrp="1"/>
          </p:cNvSpPr>
          <p:nvPr>
            <p:ph sz="half" idx="1"/>
          </p:nvPr>
        </p:nvSpPr>
        <p:spPr/>
        <p:txBody>
          <a:bodyPr>
            <a:normAutofit fontScale="77500" lnSpcReduction="20000"/>
          </a:bodyPr>
          <a:lstStyle/>
          <a:p>
            <a:r>
              <a:rPr lang="bg-BG" dirty="0"/>
              <a:t>Финансово-икономическите фактори за Априлското въстание и за Освобождението са слабо проучени. </a:t>
            </a:r>
          </a:p>
          <a:p>
            <a:r>
              <a:rPr lang="bg-BG" dirty="0"/>
              <a:t>Как възникна изследователският интерес към Османския фалит?</a:t>
            </a:r>
          </a:p>
          <a:p>
            <a:r>
              <a:rPr lang="bg-BG" b="1" dirty="0"/>
              <a:t>„Фалитът, който ни помогна да се освободим“. </a:t>
            </a:r>
            <a:r>
              <a:rPr lang="bg-BG" dirty="0"/>
              <a:t>Сп. ТЕМА, 3 март 2014 г. </a:t>
            </a:r>
          </a:p>
          <a:p>
            <a:r>
              <a:rPr lang="bg-BG" dirty="0"/>
              <a:t>Интервюта с Пламен Митев, Божидар Димитров, Християн Атанасов и др. </a:t>
            </a:r>
          </a:p>
          <a:p>
            <a:r>
              <a:rPr lang="bg-BG" dirty="0"/>
              <a:t>Скромен принос към българската историография. </a:t>
            </a:r>
          </a:p>
          <a:p>
            <a:endParaRPr lang="bg-BG" dirty="0"/>
          </a:p>
        </p:txBody>
      </p:sp>
      <p:pic>
        <p:nvPicPr>
          <p:cNvPr id="5" name="Content Placeholder 4">
            <a:extLst>
              <a:ext uri="{FF2B5EF4-FFF2-40B4-BE49-F238E27FC236}">
                <a16:creationId xmlns:a16="http://schemas.microsoft.com/office/drawing/2014/main" id="{3421FEAC-D3B0-140C-6870-5672C989942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926" t="13788" r="4706" b="19665"/>
          <a:stretch>
            <a:fillRect/>
          </a:stretch>
        </p:blipFill>
        <p:spPr>
          <a:xfrm>
            <a:off x="7084034" y="1825625"/>
            <a:ext cx="3357931" cy="4351338"/>
          </a:xfrm>
          <a:prstGeom prst="rect">
            <a:avLst/>
          </a:prstGeom>
        </p:spPr>
      </p:pic>
    </p:spTree>
    <p:extLst>
      <p:ext uri="{BB962C8B-B14F-4D97-AF65-F5344CB8AC3E}">
        <p14:creationId xmlns:p14="http://schemas.microsoft.com/office/powerpoint/2010/main" val="4028178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Не е само Ботев</a:t>
            </a:r>
            <a:endParaRPr lang="en-US" dirty="0"/>
          </a:p>
        </p:txBody>
      </p:sp>
      <p:sp>
        <p:nvSpPr>
          <p:cNvPr id="3" name="Content Placeholder 2"/>
          <p:cNvSpPr>
            <a:spLocks noGrp="1"/>
          </p:cNvSpPr>
          <p:nvPr>
            <p:ph sz="half" idx="1"/>
          </p:nvPr>
        </p:nvSpPr>
        <p:spPr>
          <a:xfrm>
            <a:off x="838200" y="1825625"/>
            <a:ext cx="6332220" cy="4351338"/>
          </a:xfrm>
        </p:spPr>
        <p:txBody>
          <a:bodyPr>
            <a:normAutofit fontScale="70000" lnSpcReduction="20000"/>
          </a:bodyPr>
          <a:lstStyle/>
          <a:p>
            <a:r>
              <a:rPr lang="bg-BG" b="1" i="1" dirty="0"/>
              <a:t>В. „Балкан“</a:t>
            </a:r>
            <a:r>
              <a:rPr lang="bg-BG" dirty="0"/>
              <a:t> на Киряк Цанков (учил в Търговската гимназия във Виена) съобщава за фалита. </a:t>
            </a:r>
          </a:p>
          <a:p>
            <a:r>
              <a:rPr lang="bg-BG" dirty="0"/>
              <a:t>Захари Стоянов: „С</a:t>
            </a:r>
            <a:r>
              <a:rPr lang="en-US" dirty="0" err="1"/>
              <a:t>трошени</a:t>
            </a:r>
            <a:r>
              <a:rPr lang="en-US" dirty="0"/>
              <a:t>, </a:t>
            </a:r>
            <a:r>
              <a:rPr lang="en-US" dirty="0" err="1"/>
              <a:t>изтъркани</a:t>
            </a:r>
            <a:r>
              <a:rPr lang="en-US" dirty="0"/>
              <a:t> и </a:t>
            </a:r>
            <a:r>
              <a:rPr lang="en-US" dirty="0" err="1"/>
              <a:t>калпави</a:t>
            </a:r>
            <a:r>
              <a:rPr lang="en-US" dirty="0"/>
              <a:t> </a:t>
            </a:r>
            <a:r>
              <a:rPr lang="en-US" dirty="0" err="1"/>
              <a:t>монети</a:t>
            </a:r>
            <a:r>
              <a:rPr lang="en-US" dirty="0"/>
              <a:t>, </a:t>
            </a:r>
            <a:r>
              <a:rPr lang="en-US" dirty="0" err="1"/>
              <a:t>които</a:t>
            </a:r>
            <a:r>
              <a:rPr lang="bg-BG" dirty="0"/>
              <a:t>… </a:t>
            </a:r>
            <a:r>
              <a:rPr lang="en-US" dirty="0">
                <a:solidFill>
                  <a:srgbClr val="FF0000"/>
                </a:solidFill>
              </a:rPr>
              <a:t>в </a:t>
            </a:r>
            <a:r>
              <a:rPr lang="en-US" dirty="0" err="1">
                <a:solidFill>
                  <a:srgbClr val="FF0000"/>
                </a:solidFill>
              </a:rPr>
              <a:t>калпазанското</a:t>
            </a:r>
            <a:r>
              <a:rPr lang="en-US" dirty="0">
                <a:solidFill>
                  <a:srgbClr val="FF0000"/>
                </a:solidFill>
              </a:rPr>
              <a:t> </a:t>
            </a:r>
            <a:r>
              <a:rPr lang="en-US" dirty="0" err="1">
                <a:solidFill>
                  <a:srgbClr val="FF0000"/>
                </a:solidFill>
              </a:rPr>
              <a:t>царство</a:t>
            </a:r>
            <a:r>
              <a:rPr lang="en-US" dirty="0">
                <a:solidFill>
                  <a:srgbClr val="FF0000"/>
                </a:solidFill>
              </a:rPr>
              <a:t> </a:t>
            </a:r>
            <a:r>
              <a:rPr lang="en-US" dirty="0" err="1">
                <a:solidFill>
                  <a:srgbClr val="FF0000"/>
                </a:solidFill>
              </a:rPr>
              <a:t>на</a:t>
            </a:r>
            <a:r>
              <a:rPr lang="en-US" dirty="0">
                <a:solidFill>
                  <a:srgbClr val="FF0000"/>
                </a:solidFill>
              </a:rPr>
              <a:t> </a:t>
            </a:r>
            <a:r>
              <a:rPr lang="en-US" dirty="0" err="1">
                <a:solidFill>
                  <a:srgbClr val="FF0000"/>
                </a:solidFill>
              </a:rPr>
              <a:t>банкротите</a:t>
            </a:r>
            <a:r>
              <a:rPr lang="en-US" dirty="0">
                <a:solidFill>
                  <a:srgbClr val="FF0000"/>
                </a:solidFill>
              </a:rPr>
              <a:t> </a:t>
            </a:r>
            <a:r>
              <a:rPr lang="en-US" dirty="0" err="1"/>
              <a:t>се</a:t>
            </a:r>
            <a:r>
              <a:rPr lang="en-US" dirty="0"/>
              <a:t> </a:t>
            </a:r>
            <a:r>
              <a:rPr lang="en-US" dirty="0" err="1"/>
              <a:t>наричат</a:t>
            </a:r>
            <a:r>
              <a:rPr lang="en-US" dirty="0"/>
              <a:t> </a:t>
            </a:r>
            <a:r>
              <a:rPr lang="en-US" dirty="0" err="1"/>
              <a:t>гюлханета</a:t>
            </a:r>
            <a:r>
              <a:rPr lang="en-US" dirty="0"/>
              <a:t>, </a:t>
            </a:r>
            <a:r>
              <a:rPr lang="en-US" dirty="0" err="1"/>
              <a:t>хатихумаюни</a:t>
            </a:r>
            <a:r>
              <a:rPr lang="en-US" dirty="0"/>
              <a:t>, </a:t>
            </a:r>
            <a:r>
              <a:rPr lang="en-US" dirty="0" err="1"/>
              <a:t>хатишерифи</a:t>
            </a:r>
            <a:r>
              <a:rPr lang="bg-BG" dirty="0"/>
              <a:t>…</a:t>
            </a:r>
          </a:p>
          <a:p>
            <a:r>
              <a:rPr lang="bg-BG" b="1" i="1" dirty="0"/>
              <a:t>В. „Български глас“</a:t>
            </a:r>
            <a:r>
              <a:rPr lang="bg-BG" dirty="0"/>
              <a:t>, май 1876 г.: „Разрушението на Турция… зависи от крайното й падение във </a:t>
            </a:r>
            <a:r>
              <a:rPr lang="bg-BG" dirty="0" err="1"/>
              <a:t>финанциално</a:t>
            </a:r>
            <a:r>
              <a:rPr lang="bg-BG" dirty="0"/>
              <a:t> отношение“ ; </a:t>
            </a:r>
          </a:p>
          <a:p>
            <a:r>
              <a:rPr lang="bg-BG" dirty="0"/>
              <a:t>„Турция се намира в най-критическо положение материално и нравствено: обществената каса е празна, кредит няма, турската войска, както и чиновниците на Турската империя, от най-големия до най-малкия, не са получавали плата от години…“</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70420" y="3350808"/>
            <a:ext cx="4640580" cy="1300972"/>
          </a:xfrm>
        </p:spPr>
      </p:pic>
    </p:spTree>
    <p:extLst>
      <p:ext uri="{BB962C8B-B14F-4D97-AF65-F5344CB8AC3E}">
        <p14:creationId xmlns:p14="http://schemas.microsoft.com/office/powerpoint/2010/main" val="3803111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Защо не се говори за това?</a:t>
            </a:r>
            <a:endParaRPr lang="en-US" dirty="0"/>
          </a:p>
        </p:txBody>
      </p:sp>
      <p:sp>
        <p:nvSpPr>
          <p:cNvPr id="3" name="Content Placeholder 2"/>
          <p:cNvSpPr>
            <a:spLocks noGrp="1"/>
          </p:cNvSpPr>
          <p:nvPr>
            <p:ph idx="1"/>
          </p:nvPr>
        </p:nvSpPr>
        <p:spPr/>
        <p:txBody>
          <a:bodyPr>
            <a:normAutofit fontScale="77500" lnSpcReduction="20000"/>
          </a:bodyPr>
          <a:lstStyle/>
          <a:p>
            <a:r>
              <a:rPr lang="bg-BG" dirty="0"/>
              <a:t>Компетентен да коментира фалита от </a:t>
            </a:r>
            <a:r>
              <a:rPr lang="bg-BG" dirty="0" err="1"/>
              <a:t>гл.т</a:t>
            </a:r>
            <a:r>
              <a:rPr lang="bg-BG" dirty="0"/>
              <a:t>. на българския интерес е само Ботев. Оскъдна информация за дейността на Ботев след 19 септември 1875 г. В. „Знаме“ спира да излиза септември 1875 г. Ботев редактира само един брой на „Нова България“ през май 1876 г.  </a:t>
            </a:r>
          </a:p>
          <a:p>
            <a:r>
              <a:rPr lang="bg-BG" dirty="0"/>
              <a:t>Не е удобно за Русия – тя самата е полу-фалирала през 1858 г., преустановявайки конвертируемостта на руската рубла. Освен това подчертава важността на западните сили в европейската политика </a:t>
            </a:r>
            <a:r>
              <a:rPr lang="bg-BG" dirty="0" err="1"/>
              <a:t>ив</a:t>
            </a:r>
            <a:r>
              <a:rPr lang="bg-BG" dirty="0"/>
              <a:t> някакъв смисъл омаловажава нейната победа. </a:t>
            </a:r>
          </a:p>
          <a:p>
            <a:r>
              <a:rPr lang="bg-BG" dirty="0"/>
              <a:t>Не е удобно за Британия – фактът, че свободата на един голям народ е отказвана, за да може длъжник да обслужва заема си, е нелицеприятен. Все пак Британия е готова да води война, за да запази териториалната цялост на Османската империя – и активно съдейства за военния заем от 1877 г., след като Турция е фалирала. </a:t>
            </a:r>
            <a:endParaRPr lang="en-US" dirty="0"/>
          </a:p>
        </p:txBody>
      </p:sp>
    </p:spTree>
    <p:extLst>
      <p:ext uri="{BB962C8B-B14F-4D97-AF65-F5344CB8AC3E}">
        <p14:creationId xmlns:p14="http://schemas.microsoft.com/office/powerpoint/2010/main" val="3452645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BEAEF-8E42-90C7-23E0-13D0E3B9AE16}"/>
              </a:ext>
            </a:extLst>
          </p:cNvPr>
          <p:cNvSpPr>
            <a:spLocks noGrp="1"/>
          </p:cNvSpPr>
          <p:nvPr>
            <p:ph idx="1"/>
          </p:nvPr>
        </p:nvSpPr>
        <p:spPr/>
        <p:txBody>
          <a:bodyPr>
            <a:normAutofit fontScale="92500"/>
          </a:bodyPr>
          <a:lstStyle/>
          <a:p>
            <a:pPr marL="0" indent="0" algn="ctr">
              <a:buNone/>
            </a:pPr>
            <a:r>
              <a:rPr lang="bg-BG" dirty="0"/>
              <a:t>БЛАГОДАРЯ ВИ ЗА ВНИМАНИЕТО!</a:t>
            </a:r>
            <a:endParaRPr lang="en-US" dirty="0"/>
          </a:p>
          <a:p>
            <a:pPr marL="0" indent="0" algn="ctr">
              <a:buNone/>
            </a:pPr>
            <a:endParaRPr lang="en-US" dirty="0"/>
          </a:p>
          <a:p>
            <a:pPr marL="0" indent="0" algn="ctr">
              <a:buNone/>
            </a:pPr>
            <a:r>
              <a:rPr lang="bg-BG" dirty="0"/>
              <a:t>ХРИСТО БОТЕВ, в. „Знаме“:</a:t>
            </a:r>
            <a:endParaRPr lang="en-US" dirty="0"/>
          </a:p>
          <a:p>
            <a:pPr marL="0" indent="0" algn="ctr">
              <a:buNone/>
            </a:pPr>
            <a:r>
              <a:rPr lang="bg-BG" dirty="0"/>
              <a:t>„Европейските банкери вече виждат (финансовата безизходица на Турция)… Сега е сгодната минута да се произведе революция. Проспим ли и това време, то ще бъдем вечно роби. Разделянето на Турция е близо и над нас ще хвърлят жребии като над стока“. </a:t>
            </a:r>
          </a:p>
          <a:p>
            <a:pPr marL="0" indent="0" algn="ctr">
              <a:buNone/>
            </a:pPr>
            <a:r>
              <a:rPr lang="bg-BG" dirty="0"/>
              <a:t>В: </a:t>
            </a:r>
            <a:r>
              <a:rPr lang="bg-BG" i="1" dirty="0"/>
              <a:t>Османският фалит от 1875 година и ролята му за Освобождението на България. ЦССИ, 2025 г.</a:t>
            </a:r>
            <a:endParaRPr lang="bg-BG" dirty="0"/>
          </a:p>
        </p:txBody>
      </p:sp>
    </p:spTree>
    <p:extLst>
      <p:ext uri="{BB962C8B-B14F-4D97-AF65-F5344CB8AC3E}">
        <p14:creationId xmlns:p14="http://schemas.microsoft.com/office/powerpoint/2010/main" val="2420212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10E2-3542-84BF-EE15-FC1596ED21B0}"/>
              </a:ext>
            </a:extLst>
          </p:cNvPr>
          <p:cNvSpPr>
            <a:spLocks noGrp="1"/>
          </p:cNvSpPr>
          <p:nvPr>
            <p:ph type="title"/>
          </p:nvPr>
        </p:nvSpPr>
        <p:spPr/>
        <p:txBody>
          <a:bodyPr/>
          <a:lstStyle/>
          <a:p>
            <a:pPr algn="ctr"/>
            <a:r>
              <a:rPr lang="bg-BG" dirty="0"/>
              <a:t>Империализмът на свободната търговия</a:t>
            </a:r>
          </a:p>
        </p:txBody>
      </p:sp>
      <p:sp>
        <p:nvSpPr>
          <p:cNvPr id="3" name="Content Placeholder 2">
            <a:extLst>
              <a:ext uri="{FF2B5EF4-FFF2-40B4-BE49-F238E27FC236}">
                <a16:creationId xmlns:a16="http://schemas.microsoft.com/office/drawing/2014/main" id="{E13F26C7-A495-60FC-A294-47EDABC3C6F6}"/>
              </a:ext>
            </a:extLst>
          </p:cNvPr>
          <p:cNvSpPr>
            <a:spLocks noGrp="1"/>
          </p:cNvSpPr>
          <p:nvPr>
            <p:ph idx="1"/>
          </p:nvPr>
        </p:nvSpPr>
        <p:spPr/>
        <p:txBody>
          <a:bodyPr>
            <a:normAutofit fontScale="77500" lnSpcReduction="20000"/>
          </a:bodyPr>
          <a:lstStyle/>
          <a:p>
            <a:r>
              <a:rPr lang="bg-BG" dirty="0"/>
              <a:t>Капитулациите на Османската империя:</a:t>
            </a:r>
          </a:p>
          <a:p>
            <a:pPr>
              <a:buFont typeface="Wingdings" panose="05000000000000000000" pitchFamily="2" charset="2"/>
              <a:buChar char="Ø"/>
            </a:pPr>
            <a:r>
              <a:rPr lang="bg-BG" dirty="0"/>
              <a:t>1536 г. Сюлейман Великолепни за Франция, която е съюзник срещу Хабсбургите. Англия (1580) и Холандия (1612). </a:t>
            </a:r>
          </a:p>
          <a:p>
            <a:pPr>
              <a:buFont typeface="Wingdings" panose="05000000000000000000" pitchFamily="2" charset="2"/>
              <a:buChar char="Ø"/>
            </a:pPr>
            <a:r>
              <a:rPr lang="bg-BG" dirty="0"/>
              <a:t>1740 г. след помощта на Франция срещу Русия и Австрия, султан Махмуд </a:t>
            </a:r>
            <a:r>
              <a:rPr lang="en-US" dirty="0"/>
              <a:t>I </a:t>
            </a:r>
            <a:r>
              <a:rPr lang="bg-BG" dirty="0"/>
              <a:t>прави капитулациите „вечни“. </a:t>
            </a:r>
          </a:p>
          <a:p>
            <a:pPr>
              <a:buFont typeface="Wingdings" panose="05000000000000000000" pitchFamily="2" charset="2"/>
              <a:buChar char="Ø"/>
            </a:pPr>
            <a:r>
              <a:rPr lang="bg-BG" dirty="0"/>
              <a:t>Търговско споразумение от Балта Лиман с Британия (1838)</a:t>
            </a:r>
          </a:p>
          <a:p>
            <a:r>
              <a:rPr lang="bg-BG" dirty="0"/>
              <a:t>Много ниски мита за вносни стоки (3-5%).</a:t>
            </a:r>
          </a:p>
          <a:p>
            <a:r>
              <a:rPr lang="bg-BG" dirty="0"/>
              <a:t>Чуждите граждани (търговци) и техните сътрудници са освободени от почти всички държавни данъци.  </a:t>
            </a:r>
          </a:p>
          <a:p>
            <a:r>
              <a:rPr lang="bg-BG" dirty="0"/>
              <a:t>Съдебно предимство за чужденците при търговски спорове. </a:t>
            </a:r>
          </a:p>
          <a:p>
            <a:r>
              <a:rPr lang="bg-BG" b="1" dirty="0">
                <a:solidFill>
                  <a:srgbClr val="FF0000"/>
                </a:solidFill>
              </a:rPr>
              <a:t>Реминисценции през </a:t>
            </a:r>
            <a:r>
              <a:rPr lang="en-US" b="1" dirty="0">
                <a:solidFill>
                  <a:srgbClr val="FF0000"/>
                </a:solidFill>
              </a:rPr>
              <a:t>XXI </a:t>
            </a:r>
            <a:r>
              <a:rPr lang="bg-BG" b="1" dirty="0">
                <a:solidFill>
                  <a:srgbClr val="FF0000"/>
                </a:solidFill>
              </a:rPr>
              <a:t>век</a:t>
            </a:r>
            <a:r>
              <a:rPr lang="bg-BG" dirty="0">
                <a:solidFill>
                  <a:srgbClr val="FF0000"/>
                </a:solidFill>
              </a:rPr>
              <a:t>: </a:t>
            </a:r>
            <a:r>
              <a:rPr lang="en-US" dirty="0">
                <a:solidFill>
                  <a:srgbClr val="FF0000"/>
                </a:solidFill>
              </a:rPr>
              <a:t>ISDS </a:t>
            </a:r>
            <a:r>
              <a:rPr lang="bg-BG" dirty="0">
                <a:solidFill>
                  <a:srgbClr val="FF0000"/>
                </a:solidFill>
              </a:rPr>
              <a:t>съдилища, асиметрия в „свободна търговия“, ресурсна „специализация“ на полу-колонията. </a:t>
            </a:r>
          </a:p>
          <a:p>
            <a:endParaRPr lang="bg-BG" dirty="0"/>
          </a:p>
        </p:txBody>
      </p:sp>
    </p:spTree>
    <p:extLst>
      <p:ext uri="{BB962C8B-B14F-4D97-AF65-F5344CB8AC3E}">
        <p14:creationId xmlns:p14="http://schemas.microsoft.com/office/powerpoint/2010/main" val="192631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45FE-EEFD-CAAD-0E28-B712F04E0CDB}"/>
              </a:ext>
            </a:extLst>
          </p:cNvPr>
          <p:cNvSpPr>
            <a:spLocks noGrp="1"/>
          </p:cNvSpPr>
          <p:nvPr>
            <p:ph type="title"/>
          </p:nvPr>
        </p:nvSpPr>
        <p:spPr>
          <a:xfrm>
            <a:off x="838200" y="188480"/>
            <a:ext cx="10515600" cy="1325563"/>
          </a:xfrm>
        </p:spPr>
        <p:txBody>
          <a:bodyPr/>
          <a:lstStyle/>
          <a:p>
            <a:pPr algn="ctr"/>
            <a:r>
              <a:rPr lang="bg-BG" dirty="0"/>
              <a:t>Ефекти за империята и българските земи</a:t>
            </a:r>
          </a:p>
        </p:txBody>
      </p:sp>
      <p:sp>
        <p:nvSpPr>
          <p:cNvPr id="3" name="Content Placeholder 2">
            <a:extLst>
              <a:ext uri="{FF2B5EF4-FFF2-40B4-BE49-F238E27FC236}">
                <a16:creationId xmlns:a16="http://schemas.microsoft.com/office/drawing/2014/main" id="{5443B9D3-0749-4668-D824-F3C42AABB9DD}"/>
              </a:ext>
            </a:extLst>
          </p:cNvPr>
          <p:cNvSpPr>
            <a:spLocks noGrp="1"/>
          </p:cNvSpPr>
          <p:nvPr>
            <p:ph idx="1"/>
          </p:nvPr>
        </p:nvSpPr>
        <p:spPr>
          <a:xfrm>
            <a:off x="838200" y="1589809"/>
            <a:ext cx="10515600" cy="5268191"/>
          </a:xfrm>
        </p:spPr>
        <p:txBody>
          <a:bodyPr>
            <a:normAutofit fontScale="85000" lnSpcReduction="10000"/>
          </a:bodyPr>
          <a:lstStyle/>
          <a:p>
            <a:r>
              <a:rPr lang="bg-BG" dirty="0"/>
              <a:t>Хазната на Империята няма приходи от мита и данъци.</a:t>
            </a:r>
          </a:p>
          <a:p>
            <a:r>
              <a:rPr lang="bg-BG" dirty="0"/>
              <a:t>„Плоската“ данъчна тежест пада върху  поданиците. </a:t>
            </a:r>
          </a:p>
          <a:p>
            <a:r>
              <a:rPr lang="bg-BG" dirty="0"/>
              <a:t>Чужди промишлени стоки унищожават наченките на местна индустрия. </a:t>
            </a:r>
          </a:p>
          <a:p>
            <a:r>
              <a:rPr lang="bg-BG" dirty="0"/>
              <a:t>Местните предприемачи плащат </a:t>
            </a:r>
            <a:r>
              <a:rPr lang="bg-BG" dirty="0" smtClean="0"/>
              <a:t>данъци</a:t>
            </a:r>
            <a:r>
              <a:rPr lang="bg-BG" dirty="0"/>
              <a:t>, вносителите – не. </a:t>
            </a:r>
          </a:p>
          <a:p>
            <a:r>
              <a:rPr lang="bg-BG" dirty="0"/>
              <a:t>Договорът от Балта Лиман (заради Мехмед Али в Египет) – англичаните заобикалят държавните монополи, 3% мита.</a:t>
            </a:r>
          </a:p>
          <a:p>
            <a:r>
              <a:rPr lang="bg-BG" dirty="0"/>
              <a:t>Български еснафи масово фалират; глад за суровини за фабриките. </a:t>
            </a:r>
          </a:p>
          <a:p>
            <a:r>
              <a:rPr lang="bg-BG" dirty="0"/>
              <a:t>Журналистът Маркс, 1853 г., </a:t>
            </a:r>
            <a:r>
              <a:rPr lang="en-US" dirty="0"/>
              <a:t>“The Turkish Question”: </a:t>
            </a:r>
            <a:r>
              <a:rPr lang="bg-BG" dirty="0"/>
              <a:t>английският текстил се нуждае от „отворена врата“ на Изток. „</a:t>
            </a:r>
            <a:r>
              <a:rPr lang="bg-BG" dirty="0">
                <a:solidFill>
                  <a:srgbClr val="FF0000"/>
                </a:solidFill>
              </a:rPr>
              <a:t>Договорът от Балта Лиман е направил за разрушаването на Османската империя повече, отколкото всички руски оръдия, взети заедно“.</a:t>
            </a:r>
          </a:p>
          <a:p>
            <a:endParaRPr lang="bg-BG" dirty="0"/>
          </a:p>
        </p:txBody>
      </p:sp>
    </p:spTree>
    <p:extLst>
      <p:ext uri="{BB962C8B-B14F-4D97-AF65-F5344CB8AC3E}">
        <p14:creationId xmlns:p14="http://schemas.microsoft.com/office/powerpoint/2010/main" val="54434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C6F2-BA92-4934-E802-112B846A8725}"/>
              </a:ext>
            </a:extLst>
          </p:cNvPr>
          <p:cNvSpPr>
            <a:spLocks noGrp="1"/>
          </p:cNvSpPr>
          <p:nvPr>
            <p:ph type="title"/>
          </p:nvPr>
        </p:nvSpPr>
        <p:spPr/>
        <p:txBody>
          <a:bodyPr>
            <a:normAutofit fontScale="90000"/>
          </a:bodyPr>
          <a:lstStyle/>
          <a:p>
            <a:pPr algn="ctr"/>
            <a:r>
              <a:rPr lang="bg-BG" dirty="0"/>
              <a:t>Султанският ферман за фабриката в Сливен, 1836 г. – следствие от капитулациите</a:t>
            </a:r>
          </a:p>
        </p:txBody>
      </p:sp>
      <p:pic>
        <p:nvPicPr>
          <p:cNvPr id="5" name="Content Placeholder 4" descr="The image shows a person standing in a room with a beautifully decorated, ornate Islamic manuscript displayed on a table, surrounded by shelves of books and historical documents.&#10;&#10;AI-generated content may be incorrect.">
            <a:extLst>
              <a:ext uri="{FF2B5EF4-FFF2-40B4-BE49-F238E27FC236}">
                <a16:creationId xmlns:a16="http://schemas.microsoft.com/office/drawing/2014/main" id="{EABDD9A4-BBED-01BC-5C93-FD24C6D7E1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2974" y="1825625"/>
            <a:ext cx="3266051" cy="4351338"/>
          </a:xfrm>
          <a:prstGeom prst="rect">
            <a:avLst/>
          </a:prstGeom>
        </p:spPr>
      </p:pic>
    </p:spTree>
    <p:extLst>
      <p:ext uri="{BB962C8B-B14F-4D97-AF65-F5344CB8AC3E}">
        <p14:creationId xmlns:p14="http://schemas.microsoft.com/office/powerpoint/2010/main" val="278492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CEB3-B27D-DADE-5900-519A7DFF6053}"/>
              </a:ext>
            </a:extLst>
          </p:cNvPr>
          <p:cNvSpPr>
            <a:spLocks noGrp="1"/>
          </p:cNvSpPr>
          <p:nvPr>
            <p:ph type="title"/>
          </p:nvPr>
        </p:nvSpPr>
        <p:spPr/>
        <p:txBody>
          <a:bodyPr/>
          <a:lstStyle/>
          <a:p>
            <a:pPr algn="ctr"/>
            <a:r>
              <a:rPr lang="bg-BG" dirty="0"/>
              <a:t>ДРЕБОЛИИ ОТ РЕШАВАЩО ЗНАЧЕНИЕ</a:t>
            </a:r>
          </a:p>
        </p:txBody>
      </p:sp>
      <p:sp>
        <p:nvSpPr>
          <p:cNvPr id="3" name="Content Placeholder 2">
            <a:extLst>
              <a:ext uri="{FF2B5EF4-FFF2-40B4-BE49-F238E27FC236}">
                <a16:creationId xmlns:a16="http://schemas.microsoft.com/office/drawing/2014/main" id="{16EA818F-634C-B029-6607-FC9FF1A8D589}"/>
              </a:ext>
            </a:extLst>
          </p:cNvPr>
          <p:cNvSpPr>
            <a:spLocks noGrp="1"/>
          </p:cNvSpPr>
          <p:nvPr>
            <p:ph idx="1"/>
          </p:nvPr>
        </p:nvSpPr>
        <p:spPr/>
        <p:txBody>
          <a:bodyPr>
            <a:normAutofit fontScale="85000" lnSpcReduction="20000"/>
          </a:bodyPr>
          <a:lstStyle/>
          <a:p>
            <a:r>
              <a:rPr lang="bg-BG" dirty="0"/>
              <a:t>В Османската империя през 1844 г. е въведен златен стандарт: златната османска лира с фиксирано тегло.</a:t>
            </a:r>
          </a:p>
          <a:p>
            <a:r>
              <a:rPr lang="bg-BG" dirty="0"/>
              <a:t>Турция пуска хартиени пари (каймета) по време на Кримската война, но западните банкери са остро против. Ликвидна криза. </a:t>
            </a:r>
          </a:p>
          <a:p>
            <a:r>
              <a:rPr lang="bg-BG" dirty="0"/>
              <a:t>През 1856 г. е основана Имперска Отоманска банка. </a:t>
            </a:r>
            <a:r>
              <a:rPr lang="bg-BG" b="1" dirty="0"/>
              <a:t>Централната банка на Турция е британско-френска собственост</a:t>
            </a:r>
            <a:r>
              <a:rPr lang="bg-BG" dirty="0"/>
              <a:t>. </a:t>
            </a:r>
          </a:p>
          <a:p>
            <a:r>
              <a:rPr lang="bg-BG" dirty="0"/>
              <a:t>Западен контрол на данъчните приходи. </a:t>
            </a:r>
            <a:endParaRPr lang="en-US" dirty="0"/>
          </a:p>
          <a:p>
            <a:r>
              <a:rPr lang="bg-BG" dirty="0"/>
              <a:t>Турция прибягва до експортни мита 12%. </a:t>
            </a:r>
          </a:p>
          <a:p>
            <a:r>
              <a:rPr lang="bg-BG" dirty="0"/>
              <a:t>Западните банкери не вземат отношение към разточителността на султана (напр. дворецът в </a:t>
            </a:r>
            <a:r>
              <a:rPr lang="bg-BG" dirty="0" err="1"/>
              <a:t>Долмабахче</a:t>
            </a:r>
            <a:r>
              <a:rPr lang="bg-BG" dirty="0"/>
              <a:t>). </a:t>
            </a:r>
          </a:p>
        </p:txBody>
      </p:sp>
    </p:spTree>
    <p:extLst>
      <p:ext uri="{BB962C8B-B14F-4D97-AF65-F5344CB8AC3E}">
        <p14:creationId xmlns:p14="http://schemas.microsoft.com/office/powerpoint/2010/main" val="2004682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5692-5E1D-416F-4F2C-D1F8AA3AE371}"/>
              </a:ext>
            </a:extLst>
          </p:cNvPr>
          <p:cNvSpPr>
            <a:spLocks noGrp="1"/>
          </p:cNvSpPr>
          <p:nvPr>
            <p:ph type="title"/>
          </p:nvPr>
        </p:nvSpPr>
        <p:spPr/>
        <p:txBody>
          <a:bodyPr>
            <a:normAutofit fontScale="90000"/>
          </a:bodyPr>
          <a:lstStyle/>
          <a:p>
            <a:pPr algn="ctr"/>
            <a:r>
              <a:rPr lang="bg-BG" dirty="0"/>
              <a:t>Финансовата криза на Империята: </a:t>
            </a:r>
            <a:br>
              <a:rPr lang="bg-BG" dirty="0"/>
            </a:br>
            <a:r>
              <a:rPr lang="bg-BG" dirty="0"/>
              <a:t>ефекти за България</a:t>
            </a:r>
          </a:p>
        </p:txBody>
      </p:sp>
      <p:sp>
        <p:nvSpPr>
          <p:cNvPr id="3" name="Content Placeholder 2">
            <a:extLst>
              <a:ext uri="{FF2B5EF4-FFF2-40B4-BE49-F238E27FC236}">
                <a16:creationId xmlns:a16="http://schemas.microsoft.com/office/drawing/2014/main" id="{0AE756F2-EFE8-9931-766D-527AF80AE98F}"/>
              </a:ext>
            </a:extLst>
          </p:cNvPr>
          <p:cNvSpPr>
            <a:spLocks noGrp="1"/>
          </p:cNvSpPr>
          <p:nvPr>
            <p:ph idx="1"/>
          </p:nvPr>
        </p:nvSpPr>
        <p:spPr/>
        <p:txBody>
          <a:bodyPr>
            <a:normAutofit fontScale="85000" lnSpcReduction="10000"/>
          </a:bodyPr>
          <a:lstStyle/>
          <a:p>
            <a:r>
              <a:rPr lang="bg-BG" b="1" dirty="0"/>
              <a:t>Външно-</a:t>
            </a:r>
            <a:r>
              <a:rPr lang="bg-BG" b="1" dirty="0" err="1"/>
              <a:t>полититически</a:t>
            </a:r>
            <a:r>
              <a:rPr lang="bg-BG" b="1" dirty="0"/>
              <a:t>:</a:t>
            </a:r>
          </a:p>
          <a:p>
            <a:pPr>
              <a:buFont typeface="Wingdings" panose="05000000000000000000" pitchFamily="2" charset="2"/>
              <a:buChar char="Ø"/>
            </a:pPr>
            <a:r>
              <a:rPr lang="bg-BG" dirty="0"/>
              <a:t>Териториалната цялост на Империята трябва да се запази, за да се обслужват външните й дългове</a:t>
            </a:r>
          </a:p>
          <a:p>
            <a:pPr>
              <a:buFont typeface="Wingdings" panose="05000000000000000000" pitchFamily="2" charset="2"/>
              <a:buChar char="Ø"/>
            </a:pPr>
            <a:r>
              <a:rPr lang="bg-BG" dirty="0"/>
              <a:t>След Фалита – неизправният длъжник трябва да бъде наказан</a:t>
            </a:r>
          </a:p>
          <a:p>
            <a:r>
              <a:rPr lang="bg-BG" b="1" dirty="0"/>
              <a:t>Вътрешни за Империята:</a:t>
            </a:r>
          </a:p>
          <a:p>
            <a:pPr>
              <a:buFont typeface="Wingdings" panose="05000000000000000000" pitchFamily="2" charset="2"/>
              <a:buChar char="Ø"/>
            </a:pPr>
            <a:r>
              <a:rPr lang="bg-BG" dirty="0"/>
              <a:t>Повишаване на данъчната тежест; Липа на инвестиции за развитие; Отслабване на войската; Повсеместна корупция</a:t>
            </a:r>
          </a:p>
          <a:p>
            <a:r>
              <a:rPr lang="bg-BG" b="1" dirty="0"/>
              <a:t>Революционни настроения на българската интелигенция  </a:t>
            </a:r>
          </a:p>
          <a:p>
            <a:pPr>
              <a:buFont typeface="Wingdings" panose="05000000000000000000" pitchFamily="2" charset="2"/>
              <a:buChar char="Ø"/>
            </a:pPr>
            <a:r>
              <a:rPr lang="bg-BG" dirty="0"/>
              <a:t>„Сега е сгодното време“</a:t>
            </a:r>
            <a:r>
              <a:rPr lang="bg-BG" b="1" dirty="0"/>
              <a:t> </a:t>
            </a:r>
            <a:r>
              <a:rPr lang="bg-BG" dirty="0"/>
              <a:t>; Великите Сили ще оттеглят подкрепата си за Турция.</a:t>
            </a:r>
            <a:r>
              <a:rPr lang="bg-BG" b="1" dirty="0"/>
              <a:t> </a:t>
            </a:r>
          </a:p>
        </p:txBody>
      </p:sp>
    </p:spTree>
    <p:extLst>
      <p:ext uri="{BB962C8B-B14F-4D97-AF65-F5344CB8AC3E}">
        <p14:creationId xmlns:p14="http://schemas.microsoft.com/office/powerpoint/2010/main" val="1136786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8156-92F9-F4C8-028A-46DAE697EA30}"/>
              </a:ext>
            </a:extLst>
          </p:cNvPr>
          <p:cNvSpPr>
            <a:spLocks noGrp="1"/>
          </p:cNvSpPr>
          <p:nvPr>
            <p:ph type="title"/>
          </p:nvPr>
        </p:nvSpPr>
        <p:spPr/>
        <p:txBody>
          <a:bodyPr/>
          <a:lstStyle/>
          <a:p>
            <a:pPr algn="ctr"/>
            <a:r>
              <a:rPr lang="bg-BG" dirty="0"/>
              <a:t>Голямата жертва на Кримската война </a:t>
            </a:r>
          </a:p>
        </p:txBody>
      </p:sp>
      <p:sp>
        <p:nvSpPr>
          <p:cNvPr id="3" name="Content Placeholder 2">
            <a:extLst>
              <a:ext uri="{FF2B5EF4-FFF2-40B4-BE49-F238E27FC236}">
                <a16:creationId xmlns:a16="http://schemas.microsoft.com/office/drawing/2014/main" id="{B2D7FEE7-5C5D-FF79-7E13-9F693B7BE2C1}"/>
              </a:ext>
            </a:extLst>
          </p:cNvPr>
          <p:cNvSpPr>
            <a:spLocks noGrp="1"/>
          </p:cNvSpPr>
          <p:nvPr>
            <p:ph idx="1"/>
          </p:nvPr>
        </p:nvSpPr>
        <p:spPr/>
        <p:txBody>
          <a:bodyPr>
            <a:normAutofit fontScale="85000" lnSpcReduction="20000"/>
          </a:bodyPr>
          <a:lstStyle/>
          <a:p>
            <a:r>
              <a:rPr lang="bg-BG" dirty="0"/>
              <a:t>Първата „модерна“ война на Турция, а и не само: железници, параходи, нарезни винтовки, модерна артилерия, телеграф.</a:t>
            </a:r>
          </a:p>
          <a:p>
            <a:r>
              <a:rPr lang="bg-BG" dirty="0"/>
              <a:t>Турция тегли първия си външен заем от 3 млн. лири от частни кредитори в Лондон и Париж (1854), последван от гарантиран от Англия и Франция заем от 5 млн. лири през 1855 г. </a:t>
            </a:r>
          </a:p>
          <a:p>
            <a:r>
              <a:rPr lang="bg-BG" dirty="0">
                <a:solidFill>
                  <a:srgbClr val="FF0000"/>
                </a:solidFill>
              </a:rPr>
              <a:t>Тогава действа златен стандарт. </a:t>
            </a:r>
            <a:r>
              <a:rPr lang="bg-BG" dirty="0"/>
              <a:t>Тегленето на заем при 6% лихва (първият) и 4% (вторият) изисква сериозен икономически растеж. </a:t>
            </a:r>
          </a:p>
          <a:p>
            <a:r>
              <a:rPr lang="bg-BG" u="sng" dirty="0"/>
              <a:t>Но икономически растеж в Турция няма, защото:</a:t>
            </a:r>
          </a:p>
          <a:p>
            <a:pPr>
              <a:buFont typeface="Wingdings" panose="05000000000000000000" pitchFamily="2" charset="2"/>
              <a:buChar char="Ø"/>
            </a:pPr>
            <a:r>
              <a:rPr lang="bg-BG" dirty="0"/>
              <a:t>Бюджетните средства отиват за плащане на лихви и лукс;</a:t>
            </a:r>
          </a:p>
          <a:p>
            <a:pPr>
              <a:buFont typeface="Wingdings" panose="05000000000000000000" pitchFamily="2" charset="2"/>
              <a:buChar char="Ø"/>
            </a:pPr>
            <a:r>
              <a:rPr lang="bg-BG" dirty="0"/>
              <a:t>Преустановен е моделът на имперска експанзия.        </a:t>
            </a:r>
          </a:p>
        </p:txBody>
      </p:sp>
    </p:spTree>
    <p:extLst>
      <p:ext uri="{BB962C8B-B14F-4D97-AF65-F5344CB8AC3E}">
        <p14:creationId xmlns:p14="http://schemas.microsoft.com/office/powerpoint/2010/main" val="166888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ЕСКАЛАЦИЯТА НА ОСМАНСКИЯ ДЪЛГ</a:t>
            </a:r>
            <a:endParaRPr lang="en-US" sz="2000" dirty="0"/>
          </a:p>
        </p:txBody>
      </p:sp>
      <p:pic>
        <p:nvPicPr>
          <p:cNvPr id="7" name="Content Placeholder 6" descr="The image displays a line graph depicting the dynamics of Ottoman Empire's silver emissions from 1854 to 1877, showing fluctuations over the years.&#10;&#10;AI-generated content may be incorrect.">
            <a:extLst>
              <a:ext uri="{FF2B5EF4-FFF2-40B4-BE49-F238E27FC236}">
                <a16:creationId xmlns:a16="http://schemas.microsoft.com/office/drawing/2014/main" id="{7AEC4336-CB7C-308B-EF7A-3E979DD65A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0938" y="1825625"/>
            <a:ext cx="7390124" cy="4351338"/>
          </a:xfrm>
          <a:prstGeom prst="rect">
            <a:avLst/>
          </a:prstGeom>
        </p:spPr>
      </p:pic>
    </p:spTree>
    <p:extLst>
      <p:ext uri="{BB962C8B-B14F-4D97-AF65-F5344CB8AC3E}">
        <p14:creationId xmlns:p14="http://schemas.microsoft.com/office/powerpoint/2010/main" val="2089677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2154</TotalTime>
  <Words>1942</Words>
  <Application>Microsoft Office PowerPoint</Application>
  <PresentationFormat>Widescreen</PresentationFormat>
  <Paragraphs>113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Wingdings</vt:lpstr>
      <vt:lpstr>Office Theme</vt:lpstr>
      <vt:lpstr>Априлското въстание и финансовата криза на Османската империя</vt:lpstr>
      <vt:lpstr>ВЪВЕДЕНИЕ</vt:lpstr>
      <vt:lpstr>Империализмът на свободната търговия</vt:lpstr>
      <vt:lpstr>Ефекти за империята и българските земи</vt:lpstr>
      <vt:lpstr>Султанският ферман за фабриката в Сливен, 1836 г. – следствие от капитулациите</vt:lpstr>
      <vt:lpstr>ДРЕБОЛИИ ОТ РЕШАВАЩО ЗНАЧЕНИЕ</vt:lpstr>
      <vt:lpstr>Финансовата криза на Империята:  ефекти за България</vt:lpstr>
      <vt:lpstr>Голямата жертва на Кримската война </vt:lpstr>
      <vt:lpstr>ЕСКАЛАЦИЯТА НА ОСМАНСКИЯ ДЪЛГ</vt:lpstr>
      <vt:lpstr>ДЪЛГОВА ЛАВИНА</vt:lpstr>
      <vt:lpstr>ФАЛИТЪТ ОТ ОКТОМВРИ 1875 Г.</vt:lpstr>
      <vt:lpstr>След Априлското въстание, Гладстон предлага решение</vt:lpstr>
      <vt:lpstr>Румелия трябва да остане в империята, за да плаща Османския дълг</vt:lpstr>
      <vt:lpstr>Непрежалима загуба</vt:lpstr>
      <vt:lpstr>Вътрешни ефекти</vt:lpstr>
      <vt:lpstr>250% обезценяване на каймето за 2 години</vt:lpstr>
      <vt:lpstr>Ботев – обсебен от предстоящия фалит на Турция</vt:lpstr>
      <vt:lpstr>PowerPoint Presentation</vt:lpstr>
      <vt:lpstr>Ботев е най-силният  български финансов журналист</vt:lpstr>
      <vt:lpstr>Не е само Ботев</vt:lpstr>
      <vt:lpstr>Защо не се говори за това?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Априлското въстание и финансовата криза на Османската империя</dc:title>
  <dc:creator>Dimitar Sabev</dc:creator>
  <cp:lastModifiedBy>User</cp:lastModifiedBy>
  <cp:revision>9</cp:revision>
  <dcterms:created xsi:type="dcterms:W3CDTF">2026-04-23T11:59:33Z</dcterms:created>
  <dcterms:modified xsi:type="dcterms:W3CDTF">2026-04-27T11:20:15Z</dcterms:modified>
</cp:coreProperties>
</file>